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58" r:id="rId3"/>
  </p:sldIdLst>
  <p:sldSz cx="12192000" cy="6858000"/>
  <p:notesSz cx="6858000" cy="9144000"/>
  <p:embeddedFontLst>
    <p:embeddedFont>
      <p:font typeface="Calibri" panose="020F0502020204030204" pitchFamily="34" charset="0"/>
      <p:regular r:id="rId4"/>
      <p:bold r:id="rId5"/>
      <p:italic r:id="rId6"/>
      <p:boldItalic r:id="rId7"/>
    </p:embeddedFont>
    <p:embeddedFont>
      <p:font typeface="Cherry bomb" panose="02000600000000000000" pitchFamily="2" charset="-128"/>
      <p:regular r:id="rId8"/>
    </p:embeddedFont>
    <p:embeddedFont>
      <p:font typeface="うずらフォント" panose="02000609000000000000" pitchFamily="1" charset="-128"/>
      <p:regular r:id="rId9"/>
    </p:embeddedFont>
    <p:embeddedFont>
      <p:font typeface="07にくまるフォント" panose="02000900000000000000" pitchFamily="50" charset="-128"/>
      <p:bold r:id="rId10"/>
    </p:embeddedFont>
    <p:embeddedFont>
      <p:font typeface="Calibri Light" panose="020F0302020204030204" pitchFamily="34" charset="0"/>
      <p:regular r:id="rId11"/>
      <p:italic r:id="rId12"/>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8" autoAdjust="0"/>
    <p:restoredTop sz="94660"/>
  </p:normalViewPr>
  <p:slideViewPr>
    <p:cSldViewPr snapToGrid="0">
      <p:cViewPr varScale="1">
        <p:scale>
          <a:sx n="72" d="100"/>
          <a:sy n="72" d="100"/>
        </p:scale>
        <p:origin x="64" y="5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4.fntdata"/><Relationship Id="rId12"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4132670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1365513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991266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2122533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3429035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2304530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2663190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2539686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1224548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526560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3AC231AF-B904-428D-8DEB-0C7810213D65}" type="datetimeFigureOut">
              <a:rPr kumimoji="1" lang="ja-JP" altLang="en-US" smtClean="0"/>
              <a:t>2018/12/19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3121488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C231AF-B904-428D-8DEB-0C7810213D65}" type="datetimeFigureOut">
              <a:rPr kumimoji="1" lang="ja-JP" altLang="en-US" smtClean="0"/>
              <a:t>2018/12/19</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D0E10A-B0B6-44D3-A138-C52A540DAC61}" type="slidenum">
              <a:rPr kumimoji="1" lang="ja-JP" altLang="en-US" smtClean="0"/>
              <a:t>‹#›</a:t>
            </a:fld>
            <a:endParaRPr kumimoji="1" lang="ja-JP" altLang="en-US"/>
          </a:p>
        </p:txBody>
      </p:sp>
    </p:spTree>
    <p:extLst>
      <p:ext uri="{BB962C8B-B14F-4D97-AF65-F5344CB8AC3E}">
        <p14:creationId xmlns:p14="http://schemas.microsoft.com/office/powerpoint/2010/main" val="3581165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p:cNvSpPr/>
          <p:nvPr/>
        </p:nvSpPr>
        <p:spPr>
          <a:xfrm>
            <a:off x="1382573" y="1038758"/>
            <a:ext cx="7988198" cy="4155034"/>
          </a:xfrm>
          <a:prstGeom prst="rect">
            <a:avLst/>
          </a:prstGeom>
          <a:solidFill>
            <a:srgbClr val="CCECFF">
              <a:alpha val="1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2933395" y="1205538"/>
            <a:ext cx="2735885" cy="400110"/>
          </a:xfrm>
          <a:prstGeom prst="rect">
            <a:avLst/>
          </a:prstGeom>
          <a:noFill/>
        </p:spPr>
        <p:txBody>
          <a:bodyPr wrap="square" rtlCol="0">
            <a:spAutoFit/>
          </a:bodyPr>
          <a:lstStyle/>
          <a:p>
            <a:r>
              <a:rPr lang="ja-JP" altLang="en-US" sz="2000" dirty="0">
                <a:latin typeface="07にくまるフォント" panose="02000900000000000000" pitchFamily="50" charset="-128"/>
                <a:ea typeface="07にくまるフォント" panose="02000900000000000000" pitchFamily="50" charset="-128"/>
              </a:rPr>
              <a:t>領収書</a:t>
            </a:r>
            <a:endParaRPr kumimoji="1" lang="ja-JP" altLang="en-US" sz="2000" dirty="0">
              <a:latin typeface="07にくまるフォント" panose="02000900000000000000" pitchFamily="50" charset="-128"/>
              <a:ea typeface="07にくまるフォント" panose="02000900000000000000" pitchFamily="50" charset="-128"/>
            </a:endParaRPr>
          </a:p>
        </p:txBody>
      </p:sp>
      <p:sp>
        <p:nvSpPr>
          <p:cNvPr id="5" name="テキスト ボックス 4"/>
          <p:cNvSpPr txBox="1"/>
          <p:nvPr/>
        </p:nvSpPr>
        <p:spPr>
          <a:xfrm>
            <a:off x="6349593" y="1287474"/>
            <a:ext cx="2245766" cy="276999"/>
          </a:xfrm>
          <a:prstGeom prst="rect">
            <a:avLst/>
          </a:prstGeom>
          <a:noFill/>
        </p:spPr>
        <p:txBody>
          <a:bodyPr wrap="square" rtlCol="0">
            <a:spAutoFit/>
          </a:bodyPr>
          <a:lstStyle/>
          <a:p>
            <a:r>
              <a:rPr kumimoji="1" lang="en-US" altLang="ja-JP" sz="1200" dirty="0" smtClean="0">
                <a:latin typeface="Cherry bomb" panose="02000600000000000000" pitchFamily="2" charset="-128"/>
                <a:ea typeface="Cherry bomb" panose="02000600000000000000" pitchFamily="2" charset="-128"/>
              </a:rPr>
              <a:t>No</a:t>
            </a:r>
            <a:r>
              <a:rPr lang="en-US" altLang="ja-JP" sz="1200" dirty="0" smtClean="0">
                <a:latin typeface="Cherry bomb" panose="02000600000000000000" pitchFamily="2" charset="-128"/>
                <a:ea typeface="Cherry bomb" panose="02000600000000000000" pitchFamily="2" charset="-128"/>
              </a:rPr>
              <a:t>.5</a:t>
            </a:r>
            <a:endParaRPr kumimoji="1" lang="en-US" altLang="ja-JP" sz="1200" dirty="0" smtClean="0">
              <a:latin typeface="Cherry bomb" panose="02000600000000000000" pitchFamily="2" charset="-128"/>
              <a:ea typeface="Cherry bomb" panose="02000600000000000000" pitchFamily="2" charset="-128"/>
            </a:endParaRPr>
          </a:p>
        </p:txBody>
      </p:sp>
      <p:sp>
        <p:nvSpPr>
          <p:cNvPr id="6" name="テキスト ボックス 5"/>
          <p:cNvSpPr txBox="1"/>
          <p:nvPr/>
        </p:nvSpPr>
        <p:spPr>
          <a:xfrm>
            <a:off x="6349593" y="1487529"/>
            <a:ext cx="2150669" cy="338554"/>
          </a:xfrm>
          <a:prstGeom prst="rect">
            <a:avLst/>
          </a:prstGeom>
          <a:noFill/>
        </p:spPr>
        <p:txBody>
          <a:bodyPr wrap="square" rtlCol="0">
            <a:spAutoFit/>
          </a:bodyPr>
          <a:lstStyle/>
          <a:p>
            <a:r>
              <a:rPr lang="en-US" altLang="ja-JP" sz="1600" b="1" dirty="0" smtClean="0">
                <a:latin typeface="うずらフォント" panose="02000609000000000000" pitchFamily="1" charset="-128"/>
                <a:ea typeface="うずらフォント" panose="02000609000000000000" pitchFamily="1" charset="-128"/>
              </a:rPr>
              <a:t>2018/12/18</a:t>
            </a:r>
            <a:endParaRPr kumimoji="1" lang="ja-JP" altLang="en-US" sz="1600" b="1" dirty="0">
              <a:latin typeface="うずらフォント" panose="02000609000000000000" pitchFamily="1" charset="-128"/>
              <a:ea typeface="うずらフォント" panose="02000609000000000000" pitchFamily="1" charset="-128"/>
            </a:endParaRPr>
          </a:p>
        </p:txBody>
      </p:sp>
      <p:cxnSp>
        <p:nvCxnSpPr>
          <p:cNvPr id="8" name="直線コネクタ 7"/>
          <p:cNvCxnSpPr/>
          <p:nvPr/>
        </p:nvCxnSpPr>
        <p:spPr>
          <a:xfrm flipV="1">
            <a:off x="6422745" y="1487529"/>
            <a:ext cx="1923898" cy="63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6422745" y="1778178"/>
            <a:ext cx="1923898" cy="63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テキスト ボックス 10"/>
          <p:cNvSpPr txBox="1"/>
          <p:nvPr/>
        </p:nvSpPr>
        <p:spPr>
          <a:xfrm>
            <a:off x="1850746" y="1709603"/>
            <a:ext cx="3277209" cy="369332"/>
          </a:xfrm>
          <a:prstGeom prst="rect">
            <a:avLst/>
          </a:prstGeom>
          <a:noFill/>
        </p:spPr>
        <p:txBody>
          <a:bodyPr wrap="square" rtlCol="0">
            <a:spAutoFit/>
          </a:bodyPr>
          <a:lstStyle/>
          <a:p>
            <a:r>
              <a:rPr lang="ja-JP" altLang="en-US" b="1" dirty="0" smtClean="0">
                <a:latin typeface="うずらフォント" panose="02000609000000000000" pitchFamily="1" charset="-128"/>
                <a:ea typeface="うずらフォント" panose="02000609000000000000" pitchFamily="1" charset="-128"/>
              </a:rPr>
              <a:t>バンタン会社</a:t>
            </a:r>
            <a:endParaRPr kumimoji="1" lang="ja-JP" altLang="en-US" b="1" dirty="0">
              <a:latin typeface="うずらフォント" panose="02000609000000000000" pitchFamily="1" charset="-128"/>
              <a:ea typeface="うずらフォント" panose="02000609000000000000" pitchFamily="1" charset="-128"/>
            </a:endParaRPr>
          </a:p>
        </p:txBody>
      </p:sp>
      <p:cxnSp>
        <p:nvCxnSpPr>
          <p:cNvPr id="12" name="直線コネクタ 11"/>
          <p:cNvCxnSpPr/>
          <p:nvPr/>
        </p:nvCxnSpPr>
        <p:spPr>
          <a:xfrm>
            <a:off x="1850746" y="2101015"/>
            <a:ext cx="2904134" cy="222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テキスト ボックス 13"/>
          <p:cNvSpPr txBox="1"/>
          <p:nvPr/>
        </p:nvSpPr>
        <p:spPr>
          <a:xfrm>
            <a:off x="4729277" y="1798513"/>
            <a:ext cx="892454" cy="338554"/>
          </a:xfrm>
          <a:prstGeom prst="rect">
            <a:avLst/>
          </a:prstGeom>
          <a:noFill/>
        </p:spPr>
        <p:txBody>
          <a:bodyPr wrap="square" rtlCol="0">
            <a:spAutoFit/>
          </a:bodyPr>
          <a:lstStyle/>
          <a:p>
            <a:r>
              <a:rPr lang="ja-JP" altLang="en-US" sz="1600" dirty="0">
                <a:latin typeface="07にくまるフォント" panose="02000900000000000000" pitchFamily="50" charset="-128"/>
                <a:ea typeface="07にくまるフォント" panose="02000900000000000000" pitchFamily="50" charset="-128"/>
              </a:rPr>
              <a:t>御中</a:t>
            </a:r>
            <a:endParaRPr kumimoji="1" lang="ja-JP" altLang="en-US" sz="1600" dirty="0">
              <a:latin typeface="07にくまるフォント" panose="02000900000000000000" pitchFamily="50" charset="-128"/>
              <a:ea typeface="07にくまるフォント" panose="02000900000000000000" pitchFamily="50" charset="-128"/>
            </a:endParaRPr>
          </a:p>
        </p:txBody>
      </p:sp>
      <p:sp>
        <p:nvSpPr>
          <p:cNvPr id="15" name="テキスト ボックス 14"/>
          <p:cNvSpPr txBox="1"/>
          <p:nvPr/>
        </p:nvSpPr>
        <p:spPr>
          <a:xfrm>
            <a:off x="1850746" y="2229964"/>
            <a:ext cx="3818534" cy="338554"/>
          </a:xfrm>
          <a:prstGeom prst="rect">
            <a:avLst/>
          </a:prstGeom>
          <a:noFill/>
        </p:spPr>
        <p:txBody>
          <a:bodyPr wrap="square" rtlCol="0">
            <a:spAutoFit/>
          </a:bodyPr>
          <a:lstStyle/>
          <a:p>
            <a:r>
              <a:rPr kumimoji="1" lang="ja-JP" altLang="en-US" sz="1600" dirty="0" smtClean="0">
                <a:latin typeface="07にくまるフォント" panose="02000900000000000000" pitchFamily="50" charset="-128"/>
                <a:ea typeface="07にくまるフォント" panose="02000900000000000000" pitchFamily="50" charset="-128"/>
              </a:rPr>
              <a:t>下記</a:t>
            </a:r>
            <a:r>
              <a:rPr kumimoji="1" lang="ja-JP" altLang="en-US" sz="1400" dirty="0" smtClean="0">
                <a:latin typeface="Cherry bomb" panose="02000600000000000000" pitchFamily="2" charset="-128"/>
                <a:ea typeface="Cherry bomb" panose="02000600000000000000" pitchFamily="2" charset="-128"/>
              </a:rPr>
              <a:t>、</a:t>
            </a:r>
            <a:r>
              <a:rPr kumimoji="1" lang="ja-JP" altLang="en-US" sz="1600" dirty="0" smtClean="0">
                <a:latin typeface="07にくまるフォント" panose="02000900000000000000" pitchFamily="50" charset="-128"/>
                <a:ea typeface="07にくまるフォント" panose="02000900000000000000" pitchFamily="50" charset="-128"/>
              </a:rPr>
              <a:t>正</a:t>
            </a:r>
            <a:r>
              <a:rPr kumimoji="1" lang="ja-JP" altLang="en-US" sz="1400" dirty="0" smtClean="0">
                <a:latin typeface="Cherry bomb" panose="02000600000000000000" pitchFamily="2" charset="-128"/>
                <a:ea typeface="Cherry bomb" panose="02000600000000000000" pitchFamily="2" charset="-128"/>
              </a:rPr>
              <a:t>に</a:t>
            </a:r>
            <a:r>
              <a:rPr kumimoji="1" lang="ja-JP" altLang="en-US" sz="1600" dirty="0" smtClean="0">
                <a:latin typeface="07にくまるフォント" panose="02000900000000000000" pitchFamily="50" charset="-128"/>
                <a:ea typeface="07にくまるフォント" panose="02000900000000000000" pitchFamily="50" charset="-128"/>
              </a:rPr>
              <a:t>領収</a:t>
            </a:r>
            <a:r>
              <a:rPr kumimoji="1" lang="ja-JP" altLang="en-US" sz="1400" dirty="0" smtClean="0">
                <a:latin typeface="Cherry bomb" panose="02000600000000000000" pitchFamily="2" charset="-128"/>
                <a:ea typeface="Cherry bomb" panose="02000600000000000000" pitchFamily="2" charset="-128"/>
              </a:rPr>
              <a:t>いたしました</a:t>
            </a:r>
            <a:r>
              <a:rPr kumimoji="1" lang="en-US" altLang="ja-JP" sz="1400" dirty="0" smtClean="0">
                <a:latin typeface="Cherry bomb" panose="02000600000000000000" pitchFamily="2" charset="-128"/>
                <a:ea typeface="Cherry bomb" panose="02000600000000000000" pitchFamily="2" charset="-128"/>
              </a:rPr>
              <a:t>.</a:t>
            </a:r>
          </a:p>
        </p:txBody>
      </p:sp>
      <p:sp>
        <p:nvSpPr>
          <p:cNvPr id="16" name="正方形/長方形 15"/>
          <p:cNvSpPr/>
          <p:nvPr/>
        </p:nvSpPr>
        <p:spPr>
          <a:xfrm>
            <a:off x="2525573" y="2781777"/>
            <a:ext cx="5903366" cy="614526"/>
          </a:xfrm>
          <a:prstGeom prst="rect">
            <a:avLst/>
          </a:prstGeom>
          <a:solidFill>
            <a:schemeClr val="accent1">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テキスト ボックス 16"/>
          <p:cNvSpPr txBox="1"/>
          <p:nvPr/>
        </p:nvSpPr>
        <p:spPr>
          <a:xfrm>
            <a:off x="3152851" y="2823150"/>
            <a:ext cx="3950208" cy="523220"/>
          </a:xfrm>
          <a:prstGeom prst="rect">
            <a:avLst/>
          </a:prstGeom>
          <a:noFill/>
        </p:spPr>
        <p:txBody>
          <a:bodyPr wrap="square" rtlCol="0">
            <a:spAutoFit/>
          </a:bodyPr>
          <a:lstStyle/>
          <a:p>
            <a:r>
              <a:rPr lang="ja-JP" altLang="en-US" sz="2800" dirty="0" smtClean="0">
                <a:latin typeface="07にくまるフォント" panose="02000900000000000000" pitchFamily="50" charset="-128"/>
                <a:ea typeface="07にくまるフォント" panose="02000900000000000000" pitchFamily="50" charset="-128"/>
              </a:rPr>
              <a:t>金額</a:t>
            </a:r>
            <a:r>
              <a:rPr lang="ja-JP" altLang="en-US" dirty="0" smtClean="0">
                <a:latin typeface="07にくまるフォント" panose="02000900000000000000" pitchFamily="50" charset="-128"/>
                <a:ea typeface="07にくまるフォント" panose="02000900000000000000" pitchFamily="50" charset="-128"/>
              </a:rPr>
              <a:t>：</a:t>
            </a:r>
            <a:r>
              <a:rPr lang="ja-JP" altLang="en-US" sz="2800" dirty="0" smtClean="0">
                <a:latin typeface="07にくまるフォント" panose="02000900000000000000" pitchFamily="50" charset="-128"/>
                <a:ea typeface="07にくまるフォント" panose="02000900000000000000" pitchFamily="50" charset="-128"/>
              </a:rPr>
              <a:t>＄</a:t>
            </a:r>
            <a:r>
              <a:rPr lang="en-US" altLang="ja-JP" sz="2800" b="1" dirty="0" smtClean="0">
                <a:latin typeface="うずらフォント" panose="02000609000000000000" pitchFamily="1" charset="-128"/>
                <a:ea typeface="うずらフォント" panose="02000609000000000000" pitchFamily="1" charset="-128"/>
              </a:rPr>
              <a:t>12,000</a:t>
            </a:r>
            <a:r>
              <a:rPr lang="ja-JP" altLang="en-US" sz="2800" b="1" dirty="0" smtClean="0">
                <a:latin typeface="うずらフォント" panose="02000609000000000000" pitchFamily="1" charset="-128"/>
                <a:ea typeface="うずらフォント" panose="02000609000000000000" pitchFamily="1" charset="-128"/>
              </a:rPr>
              <a:t>－</a:t>
            </a:r>
            <a:endParaRPr kumimoji="1" lang="ja-JP" altLang="en-US" sz="2800" b="1" dirty="0">
              <a:latin typeface="うずらフォント" panose="02000609000000000000" pitchFamily="1" charset="-128"/>
              <a:ea typeface="うずらフォント" panose="02000609000000000000" pitchFamily="1" charset="-128"/>
            </a:endParaRPr>
          </a:p>
        </p:txBody>
      </p:sp>
      <p:sp>
        <p:nvSpPr>
          <p:cNvPr id="18" name="テキスト ボックス 17"/>
          <p:cNvSpPr txBox="1"/>
          <p:nvPr/>
        </p:nvSpPr>
        <p:spPr>
          <a:xfrm>
            <a:off x="2680104" y="3500258"/>
            <a:ext cx="3694176" cy="369332"/>
          </a:xfrm>
          <a:prstGeom prst="rect">
            <a:avLst/>
          </a:prstGeom>
          <a:noFill/>
        </p:spPr>
        <p:txBody>
          <a:bodyPr wrap="square" rtlCol="0">
            <a:spAutoFit/>
          </a:bodyPr>
          <a:lstStyle/>
          <a:p>
            <a:r>
              <a:rPr kumimoji="1" lang="ja-JP" altLang="en-US" dirty="0" smtClean="0">
                <a:latin typeface="07にくまるフォント" panose="02000900000000000000" pitchFamily="50" charset="-128"/>
                <a:ea typeface="07にくまるフォント" panose="02000900000000000000" pitchFamily="50" charset="-128"/>
              </a:rPr>
              <a:t>但　</a:t>
            </a:r>
            <a:r>
              <a:rPr kumimoji="1" lang="ja-JP" altLang="en-US" b="1" dirty="0" smtClean="0">
                <a:latin typeface="うずらフォント" panose="02000609000000000000" pitchFamily="1" charset="-128"/>
                <a:ea typeface="うずらフォント" panose="02000609000000000000" pitchFamily="1" charset="-128"/>
              </a:rPr>
              <a:t>惑星開発代金といたしまして</a:t>
            </a:r>
            <a:endParaRPr kumimoji="1" lang="ja-JP" altLang="en-US" b="1" dirty="0">
              <a:latin typeface="うずらフォント" panose="02000609000000000000" pitchFamily="1" charset="-128"/>
              <a:ea typeface="うずらフォント" panose="02000609000000000000" pitchFamily="1" charset="-128"/>
            </a:endParaRPr>
          </a:p>
        </p:txBody>
      </p:sp>
      <p:sp>
        <p:nvSpPr>
          <p:cNvPr id="19" name="テキスト ボックス 18"/>
          <p:cNvSpPr txBox="1"/>
          <p:nvPr/>
        </p:nvSpPr>
        <p:spPr>
          <a:xfrm>
            <a:off x="6013093" y="3838812"/>
            <a:ext cx="2823668" cy="307777"/>
          </a:xfrm>
          <a:prstGeom prst="rect">
            <a:avLst/>
          </a:prstGeom>
          <a:noFill/>
        </p:spPr>
        <p:txBody>
          <a:bodyPr wrap="square" rtlCol="0">
            <a:spAutoFit/>
          </a:bodyPr>
          <a:lstStyle/>
          <a:p>
            <a:r>
              <a:rPr kumimoji="1" lang="ja-JP" altLang="en-US" sz="1400" dirty="0" smtClean="0">
                <a:latin typeface="07にくまるフォント" panose="02000900000000000000" pitchFamily="50" charset="-128"/>
                <a:ea typeface="07にくまるフォント" panose="02000900000000000000" pitchFamily="50" charset="-128"/>
              </a:rPr>
              <a:t>〒</a:t>
            </a:r>
            <a:r>
              <a:rPr kumimoji="1" lang="en-US" altLang="ja-JP" sz="1400" dirty="0" smtClean="0">
                <a:latin typeface="07にくまるフォント" panose="02000900000000000000" pitchFamily="50" charset="-128"/>
                <a:ea typeface="07にくまるフォント" panose="02000900000000000000" pitchFamily="50" charset="-128"/>
              </a:rPr>
              <a:t>φ</a:t>
            </a:r>
            <a:r>
              <a:rPr lang="en-US" altLang="ja-JP" sz="1400" dirty="0" smtClean="0">
                <a:latin typeface="Cherry bomb" panose="02000600000000000000" pitchFamily="2" charset="-128"/>
                <a:ea typeface="Cherry bomb" panose="02000600000000000000" pitchFamily="2" charset="-128"/>
              </a:rPr>
              <a:t>520</a:t>
            </a:r>
            <a:r>
              <a:rPr kumimoji="1" lang="en-US" altLang="ja-JP" sz="1400" dirty="0" smtClean="0">
                <a:latin typeface="Cherry bomb" panose="02000600000000000000" pitchFamily="2" charset="-128"/>
                <a:ea typeface="Cherry bomb" panose="02000600000000000000" pitchFamily="2" charset="-128"/>
              </a:rPr>
              <a:t>-0260</a:t>
            </a:r>
            <a:endParaRPr kumimoji="1" lang="ja-JP" altLang="en-US" sz="1400" dirty="0">
              <a:latin typeface="Cherry bomb" panose="02000600000000000000" pitchFamily="2" charset="-128"/>
              <a:ea typeface="Cherry bomb" panose="02000600000000000000" pitchFamily="2" charset="-128"/>
            </a:endParaRPr>
          </a:p>
        </p:txBody>
      </p:sp>
      <p:sp>
        <p:nvSpPr>
          <p:cNvPr id="20" name="テキスト ボックス 19"/>
          <p:cNvSpPr txBox="1"/>
          <p:nvPr/>
        </p:nvSpPr>
        <p:spPr>
          <a:xfrm>
            <a:off x="6013093" y="4146589"/>
            <a:ext cx="3240633" cy="738664"/>
          </a:xfrm>
          <a:prstGeom prst="rect">
            <a:avLst/>
          </a:prstGeom>
          <a:noFill/>
        </p:spPr>
        <p:txBody>
          <a:bodyPr wrap="square" rtlCol="0">
            <a:spAutoFit/>
          </a:bodyPr>
          <a:lstStyle/>
          <a:p>
            <a:r>
              <a:rPr lang="ja-JP" altLang="en-US" sz="1400" dirty="0">
                <a:latin typeface="07にくまるフォント" panose="02000900000000000000" pitchFamily="50" charset="-128"/>
                <a:ea typeface="07にくまるフォント" panose="02000900000000000000" pitchFamily="50" charset="-128"/>
              </a:rPr>
              <a:t>太陽</a:t>
            </a:r>
            <a:r>
              <a:rPr lang="ja-JP" altLang="en-US" sz="1400" dirty="0" smtClean="0">
                <a:latin typeface="07にくまるフォント" panose="02000900000000000000" pitchFamily="50" charset="-128"/>
                <a:ea typeface="07にくまるフォント" panose="02000900000000000000" pitchFamily="50" charset="-128"/>
              </a:rPr>
              <a:t>系木星</a:t>
            </a:r>
            <a:r>
              <a:rPr lang="ja-JP" altLang="en-US" sz="1400" dirty="0" smtClean="0">
                <a:latin typeface="Cherry bomb" panose="02000600000000000000" pitchFamily="2" charset="-128"/>
                <a:ea typeface="Cherry bomb" panose="02000600000000000000" pitchFamily="2" charset="-128"/>
              </a:rPr>
              <a:t>エウロパ</a:t>
            </a:r>
            <a:r>
              <a:rPr lang="ja-JP" altLang="en-US" sz="1400" dirty="0" smtClean="0">
                <a:latin typeface="07にくまるフォント" panose="02000900000000000000" pitchFamily="50" charset="-128"/>
                <a:ea typeface="07にくまるフォント" panose="02000900000000000000" pitchFamily="50" charset="-128"/>
              </a:rPr>
              <a:t>本社</a:t>
            </a:r>
            <a:endParaRPr lang="en-US" altLang="ja-JP" sz="1400" dirty="0" smtClean="0">
              <a:latin typeface="07にくまるフォント" panose="02000900000000000000" pitchFamily="50" charset="-128"/>
              <a:ea typeface="07にくまるフォント" panose="02000900000000000000" pitchFamily="50" charset="-128"/>
            </a:endParaRPr>
          </a:p>
          <a:p>
            <a:r>
              <a:rPr lang="ja-JP" altLang="en-US" sz="1400" dirty="0" smtClean="0">
                <a:latin typeface="07にくまるフォント" panose="02000900000000000000" pitchFamily="50" charset="-128"/>
                <a:ea typeface="07にくまるフォント" panose="02000900000000000000" pitchFamily="50" charset="-128"/>
              </a:rPr>
              <a:t>惑星開発部</a:t>
            </a:r>
            <a:r>
              <a:rPr lang="ja-JP" altLang="en-US" sz="1400" dirty="0" smtClean="0">
                <a:latin typeface="Cherry bomb" panose="02000600000000000000" pitchFamily="2" charset="-128"/>
                <a:ea typeface="Cherry bomb" panose="02000600000000000000" pitchFamily="2" charset="-128"/>
              </a:rPr>
              <a:t>ダベット</a:t>
            </a:r>
            <a:r>
              <a:rPr lang="ja-JP" altLang="en-US" sz="1400" dirty="0" smtClean="0">
                <a:latin typeface="07にくまるフォント" panose="02000900000000000000" pitchFamily="50" charset="-128"/>
                <a:ea typeface="07にくまるフォント" panose="02000900000000000000" pitchFamily="50" charset="-128"/>
              </a:rPr>
              <a:t>地域支部</a:t>
            </a:r>
            <a:endParaRPr lang="en-US" altLang="ja-JP" sz="1400" dirty="0" smtClean="0">
              <a:latin typeface="07にくまるフォント" panose="02000900000000000000" pitchFamily="50" charset="-128"/>
              <a:ea typeface="07にくまるフォント" panose="02000900000000000000" pitchFamily="50" charset="-128"/>
            </a:endParaRPr>
          </a:p>
          <a:p>
            <a:r>
              <a:rPr lang="en-US" altLang="ja-JP" sz="1400" dirty="0" smtClean="0">
                <a:latin typeface="07にくまるフォント" panose="02000900000000000000" pitchFamily="50" charset="-128"/>
                <a:ea typeface="07にくまるフォント" panose="02000900000000000000" pitchFamily="50" charset="-128"/>
              </a:rPr>
              <a:t>σ</a:t>
            </a:r>
            <a:r>
              <a:rPr lang="ja-JP" altLang="en-US" sz="1400" dirty="0" smtClean="0">
                <a:latin typeface="Cherry bomb" panose="02000600000000000000" pitchFamily="2" charset="-128"/>
                <a:ea typeface="Cherry bomb" panose="02000600000000000000" pitchFamily="2" charset="-128"/>
              </a:rPr>
              <a:t>ステーション</a:t>
            </a:r>
            <a:endParaRPr kumimoji="1" lang="ja-JP" altLang="en-US" sz="1400" dirty="0">
              <a:latin typeface="Cherry bomb" panose="02000600000000000000" pitchFamily="2" charset="-128"/>
              <a:ea typeface="Cherry bomb" panose="02000600000000000000" pitchFamily="2" charset="-128"/>
            </a:endParaRPr>
          </a:p>
        </p:txBody>
      </p:sp>
      <p:sp>
        <p:nvSpPr>
          <p:cNvPr id="21" name="正方形/長方形 20"/>
          <p:cNvSpPr/>
          <p:nvPr/>
        </p:nvSpPr>
        <p:spPr>
          <a:xfrm>
            <a:off x="1989735" y="4074566"/>
            <a:ext cx="690369" cy="776192"/>
          </a:xfrm>
          <a:prstGeom prst="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2" name="テキスト ボックス 21"/>
          <p:cNvSpPr txBox="1"/>
          <p:nvPr/>
        </p:nvSpPr>
        <p:spPr>
          <a:xfrm>
            <a:off x="2006917" y="4144179"/>
            <a:ext cx="1071676" cy="646331"/>
          </a:xfrm>
          <a:prstGeom prst="rect">
            <a:avLst/>
          </a:prstGeom>
          <a:noFill/>
        </p:spPr>
        <p:txBody>
          <a:bodyPr wrap="square" rtlCol="0">
            <a:spAutoFit/>
          </a:bodyPr>
          <a:lstStyle/>
          <a:p>
            <a:r>
              <a:rPr kumimoji="1" lang="ja-JP" altLang="en-US" dirty="0" smtClean="0">
                <a:solidFill>
                  <a:schemeClr val="accent1"/>
                </a:solidFill>
                <a:latin typeface="07にくまるフォント" panose="02000900000000000000" pitchFamily="50" charset="-128"/>
                <a:ea typeface="07にくまるフォント" panose="02000900000000000000" pitchFamily="50" charset="-128"/>
              </a:rPr>
              <a:t>収入</a:t>
            </a:r>
            <a:endParaRPr kumimoji="1" lang="en-US" altLang="ja-JP" dirty="0" smtClean="0">
              <a:solidFill>
                <a:schemeClr val="accent1"/>
              </a:solidFill>
              <a:latin typeface="07にくまるフォント" panose="02000900000000000000" pitchFamily="50" charset="-128"/>
              <a:ea typeface="07にくまるフォント" panose="02000900000000000000" pitchFamily="50" charset="-128"/>
            </a:endParaRPr>
          </a:p>
          <a:p>
            <a:r>
              <a:rPr kumimoji="1" lang="ja-JP" altLang="en-US" dirty="0" smtClean="0">
                <a:solidFill>
                  <a:schemeClr val="accent1"/>
                </a:solidFill>
                <a:latin typeface="07にくまるフォント" panose="02000900000000000000" pitchFamily="50" charset="-128"/>
                <a:ea typeface="07にくまるフォント" panose="02000900000000000000" pitchFamily="50" charset="-128"/>
              </a:rPr>
              <a:t>印紙</a:t>
            </a:r>
            <a:endParaRPr kumimoji="1" lang="ja-JP" altLang="en-US" dirty="0">
              <a:solidFill>
                <a:schemeClr val="accent1"/>
              </a:solidFill>
              <a:latin typeface="07にくまるフォント" panose="02000900000000000000" pitchFamily="50" charset="-128"/>
              <a:ea typeface="07にくまるフォント" panose="02000900000000000000" pitchFamily="50" charset="-128"/>
            </a:endParaRPr>
          </a:p>
        </p:txBody>
      </p:sp>
      <p:sp>
        <p:nvSpPr>
          <p:cNvPr id="23" name="正方形/長方形 22"/>
          <p:cNvSpPr/>
          <p:nvPr/>
        </p:nvSpPr>
        <p:spPr>
          <a:xfrm>
            <a:off x="8216794" y="3954247"/>
            <a:ext cx="886972" cy="881880"/>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ボックス 23"/>
          <p:cNvSpPr txBox="1"/>
          <p:nvPr/>
        </p:nvSpPr>
        <p:spPr>
          <a:xfrm>
            <a:off x="481432" y="94864"/>
            <a:ext cx="6225237" cy="923330"/>
          </a:xfrm>
          <a:prstGeom prst="rect">
            <a:avLst/>
          </a:prstGeom>
          <a:noFill/>
        </p:spPr>
        <p:txBody>
          <a:bodyPr wrap="square" rtlCol="0">
            <a:spAutoFit/>
          </a:bodyPr>
          <a:lstStyle/>
          <a:p>
            <a:r>
              <a:rPr lang="ja-JP" altLang="en-US" dirty="0" smtClean="0"/>
              <a:t>リザルト画面発注書（１９２０</a:t>
            </a:r>
            <a:r>
              <a:rPr lang="en-US" altLang="ja-JP" dirty="0" smtClean="0"/>
              <a:t>×</a:t>
            </a:r>
            <a:r>
              <a:rPr lang="ja-JP" altLang="en-US" dirty="0" smtClean="0"/>
              <a:t>１０８０の横画面で作って下さい）</a:t>
            </a:r>
            <a:endParaRPr lang="en-US" altLang="ja-JP" dirty="0" smtClean="0"/>
          </a:p>
          <a:p>
            <a:r>
              <a:rPr lang="ja-JP" altLang="en-US" dirty="0" smtClean="0"/>
              <a:t>リザルト画面はシンプルな領収書のイメージで作って下さい。フォントは全体的にぷっくりとした丸文字を使ってください。</a:t>
            </a:r>
            <a:endParaRPr kumimoji="1" lang="ja-JP" altLang="en-US" dirty="0"/>
          </a:p>
        </p:txBody>
      </p:sp>
      <p:sp>
        <p:nvSpPr>
          <p:cNvPr id="36" name="円/楕円 35"/>
          <p:cNvSpPr/>
          <p:nvPr/>
        </p:nvSpPr>
        <p:spPr>
          <a:xfrm>
            <a:off x="6302044" y="1500685"/>
            <a:ext cx="1517905" cy="436115"/>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楕円 36"/>
          <p:cNvSpPr/>
          <p:nvPr/>
        </p:nvSpPr>
        <p:spPr>
          <a:xfrm>
            <a:off x="1850746" y="1692784"/>
            <a:ext cx="2127813" cy="436115"/>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p:cNvSpPr/>
          <p:nvPr/>
        </p:nvSpPr>
        <p:spPr>
          <a:xfrm>
            <a:off x="4484219" y="2760861"/>
            <a:ext cx="1589226" cy="561204"/>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楕円 39"/>
          <p:cNvSpPr/>
          <p:nvPr/>
        </p:nvSpPr>
        <p:spPr>
          <a:xfrm>
            <a:off x="6731203" y="1266484"/>
            <a:ext cx="224332" cy="31087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矢印コネクタ 41"/>
          <p:cNvCxnSpPr>
            <a:endCxn id="51" idx="1"/>
          </p:cNvCxnSpPr>
          <p:nvPr/>
        </p:nvCxnSpPr>
        <p:spPr>
          <a:xfrm>
            <a:off x="6886651" y="1383168"/>
            <a:ext cx="2775354" cy="148690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線矢印コネクタ 44"/>
          <p:cNvCxnSpPr>
            <a:endCxn id="51" idx="1"/>
          </p:cNvCxnSpPr>
          <p:nvPr/>
        </p:nvCxnSpPr>
        <p:spPr>
          <a:xfrm>
            <a:off x="7819949" y="1713968"/>
            <a:ext cx="1842056" cy="1156108"/>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矢印コネクタ 46"/>
          <p:cNvCxnSpPr>
            <a:endCxn id="51" idx="1"/>
          </p:cNvCxnSpPr>
          <p:nvPr/>
        </p:nvCxnSpPr>
        <p:spPr>
          <a:xfrm>
            <a:off x="4000504" y="1915419"/>
            <a:ext cx="5661501" cy="95465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endCxn id="51" idx="1"/>
          </p:cNvCxnSpPr>
          <p:nvPr/>
        </p:nvCxnSpPr>
        <p:spPr>
          <a:xfrm flipV="1">
            <a:off x="5879439" y="2870076"/>
            <a:ext cx="3782566" cy="8613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1" name="テキスト ボックス 50"/>
          <p:cNvSpPr txBox="1"/>
          <p:nvPr/>
        </p:nvSpPr>
        <p:spPr>
          <a:xfrm>
            <a:off x="9662005" y="2408411"/>
            <a:ext cx="2156455" cy="923330"/>
          </a:xfrm>
          <a:prstGeom prst="rect">
            <a:avLst/>
          </a:prstGeom>
          <a:noFill/>
        </p:spPr>
        <p:txBody>
          <a:bodyPr wrap="square" rtlCol="0">
            <a:spAutoFit/>
          </a:bodyPr>
          <a:lstStyle/>
          <a:p>
            <a:r>
              <a:rPr kumimoji="1" lang="ja-JP" altLang="en-US" dirty="0" smtClean="0"/>
              <a:t>この数値や言葉はプログラマーさんにお願いします</a:t>
            </a:r>
            <a:endParaRPr kumimoji="1" lang="ja-JP" altLang="en-US" dirty="0"/>
          </a:p>
        </p:txBody>
      </p:sp>
      <p:sp>
        <p:nvSpPr>
          <p:cNvPr id="52" name="円/楕円 51"/>
          <p:cNvSpPr/>
          <p:nvPr/>
        </p:nvSpPr>
        <p:spPr>
          <a:xfrm>
            <a:off x="3165653" y="3500258"/>
            <a:ext cx="3315613" cy="453989"/>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矢印コネクタ 52"/>
          <p:cNvCxnSpPr/>
          <p:nvPr/>
        </p:nvCxnSpPr>
        <p:spPr>
          <a:xfrm flipV="1">
            <a:off x="3959289" y="3901483"/>
            <a:ext cx="235712" cy="1419032"/>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56" name="テキスト ボックス 55"/>
          <p:cNvSpPr txBox="1"/>
          <p:nvPr/>
        </p:nvSpPr>
        <p:spPr>
          <a:xfrm>
            <a:off x="1372766" y="5367049"/>
            <a:ext cx="4013534" cy="369332"/>
          </a:xfrm>
          <a:prstGeom prst="rect">
            <a:avLst/>
          </a:prstGeom>
          <a:noFill/>
        </p:spPr>
        <p:txBody>
          <a:bodyPr wrap="square" rtlCol="0">
            <a:spAutoFit/>
          </a:bodyPr>
          <a:lstStyle/>
          <a:p>
            <a:r>
              <a:rPr kumimoji="1" lang="ja-JP" altLang="en-US" dirty="0" smtClean="0"/>
              <a:t>ここの文字は手書き風にして下さい</a:t>
            </a:r>
            <a:endParaRPr kumimoji="1" lang="ja-JP" altLang="en-US" dirty="0"/>
          </a:p>
        </p:txBody>
      </p:sp>
      <p:cxnSp>
        <p:nvCxnSpPr>
          <p:cNvPr id="57" name="直線矢印コネクタ 56"/>
          <p:cNvCxnSpPr/>
          <p:nvPr/>
        </p:nvCxnSpPr>
        <p:spPr>
          <a:xfrm flipH="1" flipV="1">
            <a:off x="8700523" y="4392808"/>
            <a:ext cx="452624" cy="1166566"/>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59" name="テキスト ボックス 58"/>
          <p:cNvSpPr txBox="1"/>
          <p:nvPr/>
        </p:nvSpPr>
        <p:spPr>
          <a:xfrm>
            <a:off x="8566097" y="5468381"/>
            <a:ext cx="2191817" cy="1200329"/>
          </a:xfrm>
          <a:prstGeom prst="rect">
            <a:avLst/>
          </a:prstGeom>
          <a:noFill/>
        </p:spPr>
        <p:txBody>
          <a:bodyPr wrap="square" rtlCol="0">
            <a:spAutoFit/>
          </a:bodyPr>
          <a:lstStyle/>
          <a:p>
            <a:r>
              <a:rPr kumimoji="1" lang="ja-JP" altLang="en-US" dirty="0" smtClean="0"/>
              <a:t>ここには会社の印鑑が押されます</a:t>
            </a:r>
            <a:endParaRPr kumimoji="1" lang="en-US" altLang="ja-JP" dirty="0" smtClean="0"/>
          </a:p>
          <a:p>
            <a:r>
              <a:rPr lang="ja-JP" altLang="en-US" dirty="0" smtClean="0"/>
              <a:t>（印鑑の発注書は次ページ以降）</a:t>
            </a:r>
            <a:endParaRPr kumimoji="1" lang="ja-JP" altLang="en-US" dirty="0"/>
          </a:p>
        </p:txBody>
      </p:sp>
      <p:pic>
        <p:nvPicPr>
          <p:cNvPr id="61" name="図 60"/>
          <p:cNvPicPr>
            <a:picLocks noChangeAspect="1"/>
          </p:cNvPicPr>
          <p:nvPr/>
        </p:nvPicPr>
        <p:blipFill>
          <a:blip r:embed="rId2"/>
          <a:stretch>
            <a:fillRect/>
          </a:stretch>
        </p:blipFill>
        <p:spPr>
          <a:xfrm>
            <a:off x="4790144" y="3728574"/>
            <a:ext cx="1268965" cy="1309490"/>
          </a:xfrm>
          <a:prstGeom prst="rect">
            <a:avLst/>
          </a:prstGeom>
        </p:spPr>
      </p:pic>
      <p:sp>
        <p:nvSpPr>
          <p:cNvPr id="62" name="テキスト ボックス 61"/>
          <p:cNvSpPr txBox="1"/>
          <p:nvPr/>
        </p:nvSpPr>
        <p:spPr>
          <a:xfrm>
            <a:off x="4879238" y="4413329"/>
            <a:ext cx="1219266" cy="523220"/>
          </a:xfrm>
          <a:prstGeom prst="rect">
            <a:avLst/>
          </a:prstGeom>
          <a:noFill/>
        </p:spPr>
        <p:txBody>
          <a:bodyPr wrap="square" rtlCol="0">
            <a:spAutoFit/>
          </a:bodyPr>
          <a:lstStyle/>
          <a:p>
            <a:r>
              <a:rPr kumimoji="1" lang="en-US" altLang="ja-JP" sz="2800" b="1" dirty="0" smtClean="0">
                <a:ln w="22225">
                  <a:solidFill>
                    <a:schemeClr val="accent2"/>
                  </a:solidFill>
                  <a:prstDash val="solid"/>
                </a:ln>
                <a:solidFill>
                  <a:schemeClr val="accent2">
                    <a:lumMod val="40000"/>
                    <a:lumOff val="60000"/>
                  </a:schemeClr>
                </a:solidFill>
                <a:latin typeface="Cherry bomb" panose="02000600000000000000" pitchFamily="2" charset="-128"/>
                <a:ea typeface="Cherry bomb" panose="02000600000000000000" pitchFamily="2" charset="-128"/>
              </a:rPr>
              <a:t>MPC</a:t>
            </a:r>
            <a:endParaRPr kumimoji="1" lang="ja-JP" altLang="en-US" sz="2800" b="1" dirty="0">
              <a:ln w="22225">
                <a:solidFill>
                  <a:schemeClr val="accent2"/>
                </a:solidFill>
                <a:prstDash val="solid"/>
              </a:ln>
              <a:solidFill>
                <a:schemeClr val="accent2">
                  <a:lumMod val="40000"/>
                  <a:lumOff val="60000"/>
                </a:schemeClr>
              </a:solidFill>
              <a:latin typeface="Cherry bomb" panose="02000600000000000000" pitchFamily="2" charset="-128"/>
              <a:ea typeface="Cherry bomb" panose="02000600000000000000" pitchFamily="2" charset="-128"/>
            </a:endParaRPr>
          </a:p>
        </p:txBody>
      </p:sp>
      <p:sp>
        <p:nvSpPr>
          <p:cNvPr id="63" name="テキスト ボックス 62"/>
          <p:cNvSpPr txBox="1"/>
          <p:nvPr/>
        </p:nvSpPr>
        <p:spPr>
          <a:xfrm>
            <a:off x="4819511" y="4294415"/>
            <a:ext cx="1181822" cy="638935"/>
          </a:xfrm>
          <a:prstGeom prst="rect">
            <a:avLst/>
          </a:prstGeom>
          <a:noFill/>
        </p:spPr>
        <p:txBody>
          <a:bodyPr wrap="square" rtlCol="0">
            <a:prstTxWarp prst="textArchDown">
              <a:avLst>
                <a:gd name="adj" fmla="val 739360"/>
              </a:avLst>
            </a:prstTxWarp>
            <a:spAutoFit/>
          </a:bodyPr>
          <a:lstStyle/>
          <a:p>
            <a:r>
              <a:rPr kumimoji="1" lang="en-US" altLang="ja-JP" dirty="0" smtClean="0">
                <a:latin typeface="07にくまるフォント" panose="02000900000000000000" pitchFamily="50" charset="-128"/>
                <a:ea typeface="07にくまるフォント" panose="02000900000000000000" pitchFamily="50" charset="-128"/>
              </a:rPr>
              <a:t>Mowing Planet Company</a:t>
            </a:r>
            <a:endParaRPr kumimoji="1" lang="ja-JP" altLang="en-US" dirty="0">
              <a:latin typeface="07にくまるフォント" panose="02000900000000000000" pitchFamily="50" charset="-128"/>
              <a:ea typeface="07にくまるフォント" panose="02000900000000000000" pitchFamily="50" charset="-128"/>
            </a:endParaRPr>
          </a:p>
        </p:txBody>
      </p:sp>
      <p:sp>
        <p:nvSpPr>
          <p:cNvPr id="65" name="円/楕円 64"/>
          <p:cNvSpPr/>
          <p:nvPr/>
        </p:nvSpPr>
        <p:spPr>
          <a:xfrm>
            <a:off x="4593490" y="3782517"/>
            <a:ext cx="1479955" cy="1242493"/>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矢印コネクタ 65"/>
          <p:cNvCxnSpPr/>
          <p:nvPr/>
        </p:nvCxnSpPr>
        <p:spPr>
          <a:xfrm flipH="1" flipV="1">
            <a:off x="5650896" y="4936549"/>
            <a:ext cx="85841" cy="618531"/>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p:cNvSpPr txBox="1"/>
          <p:nvPr/>
        </p:nvSpPr>
        <p:spPr>
          <a:xfrm>
            <a:off x="4819511" y="5422108"/>
            <a:ext cx="3332553" cy="1200329"/>
          </a:xfrm>
          <a:prstGeom prst="rect">
            <a:avLst/>
          </a:prstGeom>
          <a:noFill/>
        </p:spPr>
        <p:txBody>
          <a:bodyPr wrap="square" rtlCol="0">
            <a:spAutoFit/>
          </a:bodyPr>
          <a:lstStyle/>
          <a:p>
            <a:r>
              <a:rPr lang="ja-JP" altLang="en-US" dirty="0" smtClean="0"/>
              <a:t>会社ロゴをこの付近に入れてください。会社ロゴについては木星のイラストがメインになっていれ良いので、あとはお任せします</a:t>
            </a:r>
            <a:endParaRPr lang="en-US" altLang="ja-JP" dirty="0" smtClean="0"/>
          </a:p>
        </p:txBody>
      </p:sp>
      <p:sp>
        <p:nvSpPr>
          <p:cNvPr id="71" name="円/楕円 70"/>
          <p:cNvSpPr/>
          <p:nvPr/>
        </p:nvSpPr>
        <p:spPr>
          <a:xfrm>
            <a:off x="1789293" y="3954247"/>
            <a:ext cx="1242314" cy="1093609"/>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矢印コネクタ 71"/>
          <p:cNvCxnSpPr/>
          <p:nvPr/>
        </p:nvCxnSpPr>
        <p:spPr>
          <a:xfrm flipH="1" flipV="1">
            <a:off x="3017622" y="4458839"/>
            <a:ext cx="576429" cy="1491986"/>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73" name="テキスト ボックス 72"/>
          <p:cNvSpPr txBox="1"/>
          <p:nvPr/>
        </p:nvSpPr>
        <p:spPr>
          <a:xfrm>
            <a:off x="1555612" y="5824979"/>
            <a:ext cx="3076781" cy="923330"/>
          </a:xfrm>
          <a:prstGeom prst="rect">
            <a:avLst/>
          </a:prstGeom>
          <a:noFill/>
        </p:spPr>
        <p:txBody>
          <a:bodyPr wrap="square" rtlCol="0">
            <a:spAutoFit/>
          </a:bodyPr>
          <a:lstStyle/>
          <a:p>
            <a:r>
              <a:rPr kumimoji="1" lang="ja-JP" altLang="en-US" dirty="0" smtClean="0"/>
              <a:t>収入印紙と書かれた枠を作って下さい。金額枠よりも文字や色を薄くしてください</a:t>
            </a:r>
            <a:endParaRPr kumimoji="1" lang="ja-JP" altLang="en-US" dirty="0"/>
          </a:p>
        </p:txBody>
      </p:sp>
      <p:sp>
        <p:nvSpPr>
          <p:cNvPr id="75" name="円/楕円 74"/>
          <p:cNvSpPr/>
          <p:nvPr/>
        </p:nvSpPr>
        <p:spPr>
          <a:xfrm>
            <a:off x="6023838" y="3628629"/>
            <a:ext cx="2559639" cy="1352809"/>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6" name="直線矢印コネクタ 75"/>
          <p:cNvCxnSpPr>
            <a:stCxn id="75" idx="6"/>
            <a:endCxn id="78" idx="1"/>
          </p:cNvCxnSpPr>
          <p:nvPr/>
        </p:nvCxnSpPr>
        <p:spPr>
          <a:xfrm>
            <a:off x="8583477" y="4305034"/>
            <a:ext cx="1313607" cy="303981"/>
          </a:xfrm>
          <a:prstGeom prst="straightConnector1">
            <a:avLst/>
          </a:prstGeom>
          <a:ln w="190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p:cNvSpPr txBox="1"/>
          <p:nvPr/>
        </p:nvSpPr>
        <p:spPr>
          <a:xfrm>
            <a:off x="9897084" y="3454853"/>
            <a:ext cx="1689812" cy="2308324"/>
          </a:xfrm>
          <a:prstGeom prst="rect">
            <a:avLst/>
          </a:prstGeom>
          <a:noFill/>
        </p:spPr>
        <p:txBody>
          <a:bodyPr wrap="square" rtlCol="0">
            <a:spAutoFit/>
          </a:bodyPr>
          <a:lstStyle/>
          <a:p>
            <a:r>
              <a:rPr kumimoji="1" lang="ja-JP" altLang="en-US" dirty="0" smtClean="0"/>
              <a:t>会社住所をこの付近に書いて下さい。</a:t>
            </a:r>
            <a:endParaRPr kumimoji="1" lang="en-US" altLang="ja-JP" dirty="0" smtClean="0"/>
          </a:p>
          <a:p>
            <a:r>
              <a:rPr lang="en-US" altLang="ja-JP" dirty="0">
                <a:latin typeface="07にくまるフォント" panose="02000900000000000000" pitchFamily="50" charset="-128"/>
                <a:ea typeface="07にくまるフォント" panose="02000900000000000000" pitchFamily="50" charset="-128"/>
              </a:rPr>
              <a:t>φ</a:t>
            </a:r>
            <a:r>
              <a:rPr lang="ja-JP" altLang="en-US" dirty="0" smtClean="0">
                <a:latin typeface="+mn-ea"/>
              </a:rPr>
              <a:t>はファイ</a:t>
            </a:r>
            <a:endParaRPr lang="en-US" altLang="ja-JP" dirty="0" smtClean="0">
              <a:latin typeface="+mn-ea"/>
            </a:endParaRPr>
          </a:p>
          <a:p>
            <a:r>
              <a:rPr lang="en-US" altLang="ja-JP" dirty="0" smtClean="0">
                <a:latin typeface="07にくまるフォント" panose="02000900000000000000" pitchFamily="50" charset="-128"/>
                <a:ea typeface="07にくまるフォント" panose="02000900000000000000" pitchFamily="50" charset="-128"/>
              </a:rPr>
              <a:t>σ</a:t>
            </a:r>
            <a:r>
              <a:rPr lang="ja-JP" altLang="en-US" dirty="0" smtClean="0">
                <a:latin typeface="+mn-ea"/>
              </a:rPr>
              <a:t>はシグマと打てば出ます。</a:t>
            </a:r>
            <a:endParaRPr lang="en-US" altLang="ja-JP" dirty="0" smtClean="0">
              <a:latin typeface="+mn-ea"/>
            </a:endParaRPr>
          </a:p>
          <a:p>
            <a:endParaRPr kumimoji="1" lang="en-US" altLang="ja-JP" dirty="0" smtClean="0">
              <a:latin typeface="+mn-ea"/>
            </a:endParaRPr>
          </a:p>
          <a:p>
            <a:endParaRPr kumimoji="1" lang="ja-JP" altLang="en-US" dirty="0"/>
          </a:p>
        </p:txBody>
      </p:sp>
      <p:pic>
        <p:nvPicPr>
          <p:cNvPr id="1030" name="Picture 6" descr="https://4.bp.blogspot.com/--hcmskGi924/U8XkEq9RT2I/AAAAAAAAiqQ/WFgRuWa-6vE/s800/corner09_sta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19739" y="169178"/>
            <a:ext cx="2829259" cy="2505488"/>
          </a:xfrm>
          <a:prstGeom prst="rect">
            <a:avLst/>
          </a:prstGeom>
          <a:noFill/>
          <a:extLst>
            <a:ext uri="{909E8E84-426E-40DD-AFC4-6F175D3DCCD1}">
              <a14:hiddenFill xmlns:a14="http://schemas.microsoft.com/office/drawing/2010/main">
                <a:solidFill>
                  <a:srgbClr val="FFFFFF"/>
                </a:solidFill>
              </a14:hiddenFill>
            </a:ext>
          </a:extLst>
        </p:spPr>
      </p:pic>
      <p:sp>
        <p:nvSpPr>
          <p:cNvPr id="94" name="円/楕円 93"/>
          <p:cNvSpPr/>
          <p:nvPr/>
        </p:nvSpPr>
        <p:spPr>
          <a:xfrm rot="2692258">
            <a:off x="10035497" y="361539"/>
            <a:ext cx="2406931" cy="1084416"/>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5" name="直線矢印コネクタ 94"/>
          <p:cNvCxnSpPr/>
          <p:nvPr/>
        </p:nvCxnSpPr>
        <p:spPr>
          <a:xfrm>
            <a:off x="8740977" y="496173"/>
            <a:ext cx="1858453" cy="435733"/>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91" name="テキスト ボックス 90"/>
          <p:cNvSpPr txBox="1"/>
          <p:nvPr/>
        </p:nvSpPr>
        <p:spPr>
          <a:xfrm>
            <a:off x="7058411" y="220176"/>
            <a:ext cx="1961328" cy="923330"/>
          </a:xfrm>
          <a:prstGeom prst="rect">
            <a:avLst/>
          </a:prstGeom>
          <a:noFill/>
        </p:spPr>
        <p:txBody>
          <a:bodyPr wrap="square" rtlCol="0">
            <a:spAutoFit/>
          </a:bodyPr>
          <a:lstStyle/>
          <a:p>
            <a:r>
              <a:rPr kumimoji="1" lang="ja-JP" altLang="en-US" dirty="0" smtClean="0"/>
              <a:t>このような星を角２つに描いて下さい</a:t>
            </a:r>
            <a:endParaRPr kumimoji="1" lang="ja-JP" altLang="en-US" dirty="0"/>
          </a:p>
        </p:txBody>
      </p:sp>
      <p:sp>
        <p:nvSpPr>
          <p:cNvPr id="98" name="円/楕円 97"/>
          <p:cNvSpPr/>
          <p:nvPr/>
        </p:nvSpPr>
        <p:spPr>
          <a:xfrm rot="2692258">
            <a:off x="8252325" y="903254"/>
            <a:ext cx="1562540" cy="1201499"/>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テキスト ボックス 91"/>
          <p:cNvSpPr txBox="1"/>
          <p:nvPr/>
        </p:nvSpPr>
        <p:spPr>
          <a:xfrm>
            <a:off x="8610584" y="1220622"/>
            <a:ext cx="807735" cy="646331"/>
          </a:xfrm>
          <a:prstGeom prst="rect">
            <a:avLst/>
          </a:prstGeom>
          <a:noFill/>
        </p:spPr>
        <p:txBody>
          <a:bodyPr wrap="square" rtlCol="0">
            <a:spAutoFit/>
          </a:bodyPr>
          <a:lstStyle/>
          <a:p>
            <a:r>
              <a:rPr kumimoji="1" lang="ja-JP" altLang="en-US" dirty="0" smtClean="0"/>
              <a:t>星イラスト</a:t>
            </a:r>
            <a:endParaRPr kumimoji="1" lang="ja-JP" altLang="en-US" dirty="0"/>
          </a:p>
        </p:txBody>
      </p:sp>
      <p:sp>
        <p:nvSpPr>
          <p:cNvPr id="100" name="円/楕円 99"/>
          <p:cNvSpPr/>
          <p:nvPr/>
        </p:nvSpPr>
        <p:spPr>
          <a:xfrm rot="2692258">
            <a:off x="997040" y="4182044"/>
            <a:ext cx="1562540" cy="1201499"/>
          </a:xfrm>
          <a:prstGeom prst="ellipse">
            <a:avLst/>
          </a:pr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テキスト ボックス 98"/>
          <p:cNvSpPr txBox="1"/>
          <p:nvPr/>
        </p:nvSpPr>
        <p:spPr>
          <a:xfrm>
            <a:off x="1364311" y="4471138"/>
            <a:ext cx="967387" cy="646331"/>
          </a:xfrm>
          <a:prstGeom prst="rect">
            <a:avLst/>
          </a:prstGeom>
          <a:noFill/>
        </p:spPr>
        <p:txBody>
          <a:bodyPr wrap="square" rtlCol="0">
            <a:spAutoFit/>
          </a:bodyPr>
          <a:lstStyle/>
          <a:p>
            <a:r>
              <a:rPr kumimoji="1" lang="ja-JP" altLang="en-US" dirty="0" smtClean="0"/>
              <a:t>星</a:t>
            </a:r>
            <a:endParaRPr kumimoji="1" lang="en-US" altLang="ja-JP" dirty="0" smtClean="0"/>
          </a:p>
          <a:p>
            <a:r>
              <a:rPr kumimoji="1" lang="ja-JP" altLang="en-US" dirty="0" smtClean="0"/>
              <a:t>イラスト</a:t>
            </a:r>
            <a:endParaRPr kumimoji="1" lang="ja-JP" altLang="en-US" dirty="0"/>
          </a:p>
        </p:txBody>
      </p:sp>
    </p:spTree>
    <p:extLst>
      <p:ext uri="{BB962C8B-B14F-4D97-AF65-F5344CB8AC3E}">
        <p14:creationId xmlns:p14="http://schemas.microsoft.com/office/powerpoint/2010/main" val="177424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p:cNvPicPr>
            <a:picLocks noChangeAspect="1"/>
          </p:cNvPicPr>
          <p:nvPr/>
        </p:nvPicPr>
        <p:blipFill>
          <a:blip r:embed="rId2"/>
          <a:stretch>
            <a:fillRect/>
          </a:stretch>
        </p:blipFill>
        <p:spPr>
          <a:xfrm>
            <a:off x="1259255" y="1239289"/>
            <a:ext cx="3253185" cy="2685455"/>
          </a:xfrm>
          <a:prstGeom prst="rect">
            <a:avLst/>
          </a:prstGeom>
        </p:spPr>
      </p:pic>
      <p:sp>
        <p:nvSpPr>
          <p:cNvPr id="2" name="テキスト ボックス 1"/>
          <p:cNvSpPr txBox="1"/>
          <p:nvPr/>
        </p:nvSpPr>
        <p:spPr>
          <a:xfrm>
            <a:off x="2145254" y="4022500"/>
            <a:ext cx="4140403" cy="369332"/>
          </a:xfrm>
          <a:prstGeom prst="rect">
            <a:avLst/>
          </a:prstGeom>
          <a:noFill/>
        </p:spPr>
        <p:txBody>
          <a:bodyPr wrap="square" rtlCol="0">
            <a:spAutoFit/>
          </a:bodyPr>
          <a:lstStyle/>
          <a:p>
            <a:r>
              <a:rPr kumimoji="1" lang="ja-JP" altLang="en-US" dirty="0" smtClean="0"/>
              <a:t>印鑑イメージ</a:t>
            </a:r>
            <a:endParaRPr kumimoji="1" lang="ja-JP" altLang="en-US" dirty="0"/>
          </a:p>
        </p:txBody>
      </p:sp>
      <p:sp>
        <p:nvSpPr>
          <p:cNvPr id="3" name="正方形/長方形 2"/>
          <p:cNvSpPr/>
          <p:nvPr/>
        </p:nvSpPr>
        <p:spPr>
          <a:xfrm>
            <a:off x="1554482" y="1272844"/>
            <a:ext cx="2662733" cy="260545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748669" y="1012357"/>
            <a:ext cx="1272845" cy="1569660"/>
          </a:xfrm>
          <a:prstGeom prst="rect">
            <a:avLst/>
          </a:prstGeom>
          <a:noFill/>
        </p:spPr>
        <p:txBody>
          <a:bodyPr wrap="square" rtlCol="0">
            <a:spAutoFit/>
          </a:bodyPr>
          <a:lstStyle/>
          <a:p>
            <a:r>
              <a:rPr lang="en-US" altLang="ja-JP" sz="9600" dirty="0" smtClean="0">
                <a:solidFill>
                  <a:srgbClr val="C00000"/>
                </a:solidFill>
                <a:latin typeface="07にくまるフォント" panose="02000900000000000000" pitchFamily="50" charset="-128"/>
                <a:ea typeface="07にくまるフォント" panose="02000900000000000000" pitchFamily="50" charset="-128"/>
              </a:rPr>
              <a:t>p</a:t>
            </a:r>
            <a:endParaRPr kumimoji="1" lang="ja-JP" altLang="en-US" sz="9600" dirty="0">
              <a:solidFill>
                <a:srgbClr val="C00000"/>
              </a:solidFill>
              <a:latin typeface="07にくまるフォント" panose="02000900000000000000" pitchFamily="50" charset="-128"/>
              <a:ea typeface="07にくまるフォント" panose="02000900000000000000" pitchFamily="50" charset="-128"/>
            </a:endParaRPr>
          </a:p>
        </p:txBody>
      </p:sp>
      <p:sp>
        <p:nvSpPr>
          <p:cNvPr id="6" name="テキスト ボックス 5"/>
          <p:cNvSpPr txBox="1"/>
          <p:nvPr/>
        </p:nvSpPr>
        <p:spPr>
          <a:xfrm>
            <a:off x="2885848" y="2447685"/>
            <a:ext cx="2267712" cy="1446550"/>
          </a:xfrm>
          <a:prstGeom prst="rect">
            <a:avLst/>
          </a:prstGeom>
          <a:noFill/>
        </p:spPr>
        <p:txBody>
          <a:bodyPr wrap="square" rtlCol="0">
            <a:spAutoFit/>
          </a:bodyPr>
          <a:lstStyle/>
          <a:p>
            <a:r>
              <a:rPr lang="en-US" altLang="ja-JP" sz="8800" dirty="0" smtClean="0">
                <a:solidFill>
                  <a:srgbClr val="C00000"/>
                </a:solidFill>
                <a:latin typeface="07にくまるフォント" panose="02000900000000000000" pitchFamily="50" charset="-128"/>
                <a:ea typeface="07にくまるフォント" panose="02000900000000000000" pitchFamily="50" charset="-128"/>
              </a:rPr>
              <a:t>M</a:t>
            </a:r>
            <a:endParaRPr kumimoji="1" lang="ja-JP" altLang="en-US" sz="8800" dirty="0">
              <a:solidFill>
                <a:srgbClr val="C00000"/>
              </a:solidFill>
              <a:latin typeface="07にくまるフォント" panose="02000900000000000000" pitchFamily="50" charset="-128"/>
              <a:ea typeface="07にくまるフォント" panose="02000900000000000000" pitchFamily="50" charset="-128"/>
            </a:endParaRPr>
          </a:p>
        </p:txBody>
      </p:sp>
      <p:sp>
        <p:nvSpPr>
          <p:cNvPr id="7" name="テキスト ボックス 6"/>
          <p:cNvSpPr txBox="1"/>
          <p:nvPr/>
        </p:nvSpPr>
        <p:spPr>
          <a:xfrm>
            <a:off x="1794790" y="2365989"/>
            <a:ext cx="2420666" cy="1569660"/>
          </a:xfrm>
          <a:prstGeom prst="rect">
            <a:avLst/>
          </a:prstGeom>
          <a:noFill/>
        </p:spPr>
        <p:txBody>
          <a:bodyPr wrap="square" rtlCol="0">
            <a:spAutoFit/>
          </a:bodyPr>
          <a:lstStyle/>
          <a:p>
            <a:r>
              <a:rPr kumimoji="1" lang="en-US" altLang="ja-JP" sz="9600" dirty="0" smtClean="0">
                <a:solidFill>
                  <a:srgbClr val="C00000"/>
                </a:solidFill>
                <a:latin typeface="07にくまるフォント" panose="02000900000000000000" pitchFamily="50" charset="-128"/>
                <a:ea typeface="07にくまるフォント" panose="02000900000000000000" pitchFamily="50" charset="-128"/>
              </a:rPr>
              <a:t>C</a:t>
            </a:r>
            <a:endParaRPr kumimoji="1" lang="ja-JP" altLang="en-US" sz="9600" dirty="0">
              <a:solidFill>
                <a:srgbClr val="C00000"/>
              </a:solidFill>
              <a:latin typeface="07にくまるフォント" panose="02000900000000000000" pitchFamily="50" charset="-128"/>
              <a:ea typeface="07にくまるフォント" panose="02000900000000000000" pitchFamily="50" charset="-128"/>
            </a:endParaRPr>
          </a:p>
        </p:txBody>
      </p:sp>
      <p:sp>
        <p:nvSpPr>
          <p:cNvPr id="8" name="テキスト ボックス 7"/>
          <p:cNvSpPr txBox="1"/>
          <p:nvPr/>
        </p:nvSpPr>
        <p:spPr>
          <a:xfrm>
            <a:off x="2959002" y="1362082"/>
            <a:ext cx="2234795" cy="1107996"/>
          </a:xfrm>
          <a:prstGeom prst="rect">
            <a:avLst/>
          </a:prstGeom>
          <a:noFill/>
        </p:spPr>
        <p:txBody>
          <a:bodyPr wrap="square" rtlCol="0">
            <a:spAutoFit/>
          </a:bodyPr>
          <a:lstStyle/>
          <a:p>
            <a:r>
              <a:rPr lang="ja-JP" altLang="en-US" sz="6600" dirty="0" smtClean="0">
                <a:solidFill>
                  <a:srgbClr val="C00000"/>
                </a:solidFill>
                <a:latin typeface="07にくまるフォント" panose="02000900000000000000" pitchFamily="50" charset="-128"/>
                <a:ea typeface="07にくまるフォント" panose="02000900000000000000" pitchFamily="50" charset="-128"/>
              </a:rPr>
              <a:t>刈</a:t>
            </a:r>
            <a:endParaRPr kumimoji="1" lang="ja-JP" altLang="en-US" sz="6600" dirty="0">
              <a:solidFill>
                <a:srgbClr val="C00000"/>
              </a:solidFill>
              <a:latin typeface="07にくまるフォント" panose="02000900000000000000" pitchFamily="50" charset="-128"/>
              <a:ea typeface="07にくまるフォント" panose="02000900000000000000" pitchFamily="50" charset="-128"/>
            </a:endParaRPr>
          </a:p>
        </p:txBody>
      </p:sp>
      <p:sp>
        <p:nvSpPr>
          <p:cNvPr id="9" name="テキスト ボックス 8"/>
          <p:cNvSpPr txBox="1"/>
          <p:nvPr/>
        </p:nvSpPr>
        <p:spPr>
          <a:xfrm>
            <a:off x="2430476" y="1412724"/>
            <a:ext cx="2201874" cy="1015663"/>
          </a:xfrm>
          <a:prstGeom prst="rect">
            <a:avLst/>
          </a:prstGeom>
          <a:noFill/>
        </p:spPr>
        <p:txBody>
          <a:bodyPr wrap="square" rtlCol="0">
            <a:spAutoFit/>
          </a:bodyPr>
          <a:lstStyle/>
          <a:p>
            <a:r>
              <a:rPr kumimoji="1" lang="ja-JP" altLang="en-US" sz="6000" dirty="0" smtClean="0">
                <a:solidFill>
                  <a:srgbClr val="C00000"/>
                </a:solidFill>
                <a:latin typeface="07にくまるフォント" panose="02000900000000000000" pitchFamily="50" charset="-128"/>
                <a:ea typeface="07にくまるフォント" panose="02000900000000000000" pitchFamily="50" charset="-128"/>
              </a:rPr>
              <a:t>（ ）</a:t>
            </a:r>
            <a:endParaRPr kumimoji="1" lang="ja-JP" altLang="en-US" sz="6000" dirty="0">
              <a:solidFill>
                <a:srgbClr val="C00000"/>
              </a:solidFill>
              <a:latin typeface="07にくまるフォント" panose="02000900000000000000" pitchFamily="50" charset="-128"/>
              <a:ea typeface="07にくまるフォント" panose="02000900000000000000" pitchFamily="50" charset="-128"/>
            </a:endParaRPr>
          </a:p>
        </p:txBody>
      </p:sp>
      <p:sp>
        <p:nvSpPr>
          <p:cNvPr id="14" name="テキスト ボックス 13"/>
          <p:cNvSpPr txBox="1"/>
          <p:nvPr/>
        </p:nvSpPr>
        <p:spPr>
          <a:xfrm>
            <a:off x="4705504" y="1150856"/>
            <a:ext cx="5943600" cy="1754326"/>
          </a:xfrm>
          <a:prstGeom prst="rect">
            <a:avLst/>
          </a:prstGeom>
          <a:noFill/>
        </p:spPr>
        <p:txBody>
          <a:bodyPr wrap="square" rtlCol="0">
            <a:spAutoFit/>
          </a:bodyPr>
          <a:lstStyle/>
          <a:p>
            <a:r>
              <a:rPr kumimoji="1" lang="ja-JP" altLang="en-US" dirty="0" smtClean="0"/>
              <a:t>印鑑は赤い文字で作って下さい。</a:t>
            </a:r>
            <a:endParaRPr kumimoji="1" lang="en-US" altLang="ja-JP" dirty="0" smtClean="0"/>
          </a:p>
          <a:p>
            <a:r>
              <a:rPr lang="ja-JP" altLang="en-US" dirty="0"/>
              <a:t>全体的</a:t>
            </a:r>
            <a:r>
              <a:rPr lang="ja-JP" altLang="en-US" dirty="0" smtClean="0"/>
              <a:t>に丸みを帯びたぷっくりとした字体でお願いします。</a:t>
            </a:r>
            <a:endParaRPr lang="en-US" altLang="ja-JP" dirty="0" smtClean="0"/>
          </a:p>
          <a:p>
            <a:endParaRPr lang="en-US" altLang="ja-JP" dirty="0"/>
          </a:p>
          <a:p>
            <a:r>
              <a:rPr lang="ja-JP" altLang="en-US" dirty="0" smtClean="0"/>
              <a:t>印鑑にかく文字はＭＣＰ（刈）で、左のイメージのレイアウトにして下さい。</a:t>
            </a:r>
            <a:endParaRPr lang="en-US" altLang="ja-JP" dirty="0" smtClean="0"/>
          </a:p>
          <a:p>
            <a:endParaRPr kumimoji="1" lang="ja-JP" altLang="en-US" dirty="0"/>
          </a:p>
        </p:txBody>
      </p:sp>
      <p:pic>
        <p:nvPicPr>
          <p:cNvPr id="16" name="図 15"/>
          <p:cNvPicPr>
            <a:picLocks noChangeAspect="1"/>
          </p:cNvPicPr>
          <p:nvPr/>
        </p:nvPicPr>
        <p:blipFill>
          <a:blip r:embed="rId3"/>
          <a:stretch>
            <a:fillRect/>
          </a:stretch>
        </p:blipFill>
        <p:spPr>
          <a:xfrm>
            <a:off x="4733727" y="3345153"/>
            <a:ext cx="2324100" cy="2028825"/>
          </a:xfrm>
          <a:prstGeom prst="rect">
            <a:avLst/>
          </a:prstGeom>
        </p:spPr>
      </p:pic>
      <p:sp>
        <p:nvSpPr>
          <p:cNvPr id="17" name="テキスト ボックス 16"/>
          <p:cNvSpPr txBox="1"/>
          <p:nvPr/>
        </p:nvSpPr>
        <p:spPr>
          <a:xfrm>
            <a:off x="7279114" y="3265587"/>
            <a:ext cx="3420533" cy="646331"/>
          </a:xfrm>
          <a:prstGeom prst="rect">
            <a:avLst/>
          </a:prstGeom>
          <a:noFill/>
        </p:spPr>
        <p:txBody>
          <a:bodyPr wrap="square" rtlCol="0">
            <a:spAutoFit/>
          </a:bodyPr>
          <a:lstStyle/>
          <a:p>
            <a:r>
              <a:rPr kumimoji="1" lang="ja-JP" altLang="en-US" dirty="0" smtClean="0"/>
              <a:t>文字の背景に薄い赤で、惑星のシルエットを描いて下さい。</a:t>
            </a:r>
            <a:endParaRPr kumimoji="1" lang="en-US" altLang="ja-JP" dirty="0" smtClean="0"/>
          </a:p>
        </p:txBody>
      </p:sp>
      <p:sp>
        <p:nvSpPr>
          <p:cNvPr id="18" name="テキスト ボックス 17"/>
          <p:cNvSpPr txBox="1"/>
          <p:nvPr/>
        </p:nvSpPr>
        <p:spPr>
          <a:xfrm>
            <a:off x="685800" y="392587"/>
            <a:ext cx="3666067" cy="369332"/>
          </a:xfrm>
          <a:prstGeom prst="rect">
            <a:avLst/>
          </a:prstGeom>
          <a:noFill/>
        </p:spPr>
        <p:txBody>
          <a:bodyPr wrap="square" rtlCol="0">
            <a:spAutoFit/>
          </a:bodyPr>
          <a:lstStyle/>
          <a:p>
            <a:r>
              <a:rPr kumimoji="1" lang="ja-JP" altLang="en-US" dirty="0" smtClean="0"/>
              <a:t>印鑑発注書</a:t>
            </a:r>
            <a:endParaRPr kumimoji="1" lang="ja-JP" altLang="en-US" dirty="0"/>
          </a:p>
        </p:txBody>
      </p:sp>
      <p:sp>
        <p:nvSpPr>
          <p:cNvPr id="19" name="円/楕円 18"/>
          <p:cNvSpPr/>
          <p:nvPr/>
        </p:nvSpPr>
        <p:spPr>
          <a:xfrm>
            <a:off x="6317854" y="4207166"/>
            <a:ext cx="321733" cy="381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p:nvSpPr>
        <p:spPr>
          <a:xfrm>
            <a:off x="5947868" y="4097683"/>
            <a:ext cx="321733" cy="3810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矢印コネクタ 21"/>
          <p:cNvCxnSpPr>
            <a:stCxn id="19" idx="4"/>
          </p:cNvCxnSpPr>
          <p:nvPr/>
        </p:nvCxnSpPr>
        <p:spPr>
          <a:xfrm>
            <a:off x="6478721" y="4588166"/>
            <a:ext cx="1285212" cy="86436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p:cNvCxnSpPr/>
          <p:nvPr/>
        </p:nvCxnSpPr>
        <p:spPr>
          <a:xfrm>
            <a:off x="6108734" y="4478683"/>
            <a:ext cx="1655199" cy="97047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テキスト ボックス 24"/>
          <p:cNvSpPr txBox="1"/>
          <p:nvPr/>
        </p:nvSpPr>
        <p:spPr>
          <a:xfrm>
            <a:off x="7677304" y="5259013"/>
            <a:ext cx="2745163" cy="923330"/>
          </a:xfrm>
          <a:prstGeom prst="rect">
            <a:avLst/>
          </a:prstGeom>
          <a:noFill/>
        </p:spPr>
        <p:txBody>
          <a:bodyPr wrap="square" rtlCol="0">
            <a:spAutoFit/>
          </a:bodyPr>
          <a:lstStyle/>
          <a:p>
            <a:r>
              <a:rPr lang="ja-JP" altLang="en-US" smtClean="0"/>
              <a:t>このイラストだと、惑星に軌道が２つついていますが、１つに減らしてください</a:t>
            </a:r>
            <a:endParaRPr lang="ja-JP" altLang="en-US" dirty="0"/>
          </a:p>
        </p:txBody>
      </p:sp>
    </p:spTree>
    <p:extLst>
      <p:ext uri="{BB962C8B-B14F-4D97-AF65-F5344CB8AC3E}">
        <p14:creationId xmlns:p14="http://schemas.microsoft.com/office/powerpoint/2010/main" val="24536212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TotalTime>
  <Words>278</Words>
  <Application>Microsoft Office PowerPoint</Application>
  <PresentationFormat>ワイド画面</PresentationFormat>
  <Paragraphs>44</Paragraphs>
  <Slides>2</Slides>
  <Notes>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vt:i4>
      </vt:variant>
    </vt:vector>
  </HeadingPairs>
  <TitlesOfParts>
    <vt:vector size="10" baseType="lpstr">
      <vt:lpstr>Calibri</vt:lpstr>
      <vt:lpstr>Cherry bomb</vt:lpstr>
      <vt:lpstr>ＭＳ Ｐゴシック</vt:lpstr>
      <vt:lpstr>うずらフォント</vt:lpstr>
      <vt:lpstr>07にくまるフォント</vt:lpstr>
      <vt:lpstr>Calibri Light</vt:lpstr>
      <vt:lpstr>Arial</vt:lpstr>
      <vt:lpstr>Office テーマ</vt:lpstr>
      <vt:lpstr>PowerPoint プレゼンテーション</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神里 華澄</dc:creator>
  <cp:lastModifiedBy>神里 華澄</cp:lastModifiedBy>
  <cp:revision>17</cp:revision>
  <dcterms:created xsi:type="dcterms:W3CDTF">2018-12-18T06:45:30Z</dcterms:created>
  <dcterms:modified xsi:type="dcterms:W3CDTF">2018-12-18T15:30:35Z</dcterms:modified>
</cp:coreProperties>
</file>

<file path=docProps/thumbnail.jpeg>
</file>